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8"/>
  </p:handoutMasterIdLst>
  <p:sldIdLst>
    <p:sldId id="256" r:id="rId2"/>
    <p:sldId id="257" r:id="rId3"/>
    <p:sldId id="258"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B35B7B1-EE57-4FB8-843C-AC7342AB0D0B}" type="datetimeFigureOut">
              <a:rPr lang="en-US" smtClean="0"/>
              <a:t>2/15/2019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CBEC60D-1B06-424E-8266-F05D51B5982E}" type="slidenum">
              <a:rPr lang="en-US" smtClean="0"/>
              <a:t>‹#›</a:t>
            </a:fld>
            <a:endParaRPr lang="en-US"/>
          </a:p>
        </p:txBody>
      </p:sp>
    </p:spTree>
    <p:extLst>
      <p:ext uri="{BB962C8B-B14F-4D97-AF65-F5344CB8AC3E}">
        <p14:creationId xmlns:p14="http://schemas.microsoft.com/office/powerpoint/2010/main" val="39577490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728" y="2404531"/>
            <a:ext cx="10287000" cy="1646302"/>
          </a:xfrm>
        </p:spPr>
        <p:txBody>
          <a:bodyPr/>
          <a:lstStyle/>
          <a:p>
            <a:r>
              <a:rPr lang="en-US" sz="6000" dirty="0" smtClean="0">
                <a:solidFill>
                  <a:schemeClr val="tx1"/>
                </a:solidFill>
              </a:rPr>
              <a:t>Career and College Promise</a:t>
            </a:r>
            <a:endParaRPr lang="en-US" sz="6000" dirty="0">
              <a:solidFill>
                <a:schemeClr val="tx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6469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How do I get the application?</a:t>
            </a:r>
            <a:endParaRPr lang="en-US" b="1" dirty="0">
              <a:solidFill>
                <a:schemeClr val="tx1"/>
              </a:solidFill>
            </a:endParaRPr>
          </a:p>
        </p:txBody>
      </p:sp>
      <p:sp>
        <p:nvSpPr>
          <p:cNvPr id="3" name="Content Placeholder 2"/>
          <p:cNvSpPr>
            <a:spLocks noGrp="1"/>
          </p:cNvSpPr>
          <p:nvPr>
            <p:ph idx="1"/>
          </p:nvPr>
        </p:nvSpPr>
        <p:spPr>
          <a:xfrm>
            <a:off x="677334" y="1631373"/>
            <a:ext cx="8596668" cy="4852554"/>
          </a:xfrm>
        </p:spPr>
        <p:txBody>
          <a:bodyPr/>
          <a:lstStyle/>
          <a:p>
            <a:r>
              <a:rPr lang="en-US" dirty="0" smtClean="0"/>
              <a:t>Access the application by using the </a:t>
            </a:r>
            <a:r>
              <a:rPr lang="en-US" b="1" dirty="0" smtClean="0">
                <a:solidFill>
                  <a:srgbClr val="FF0000"/>
                </a:solidFill>
              </a:rPr>
              <a:t>College and Career Center </a:t>
            </a:r>
            <a:r>
              <a:rPr lang="en-US" dirty="0" smtClean="0"/>
              <a:t>accessible from the Myers Park High School home </a:t>
            </a:r>
            <a:r>
              <a:rPr lang="en-US" dirty="0" smtClean="0"/>
              <a:t>page</a:t>
            </a:r>
            <a:endParaRPr lang="en-US" dirty="0" smtClean="0"/>
          </a:p>
          <a:p>
            <a:r>
              <a:rPr lang="en-US" dirty="0" smtClean="0"/>
              <a:t>Select </a:t>
            </a:r>
            <a:r>
              <a:rPr lang="en-US" b="1" dirty="0" smtClean="0">
                <a:solidFill>
                  <a:srgbClr val="FF0000"/>
                </a:solidFill>
              </a:rPr>
              <a:t>Student </a:t>
            </a:r>
            <a:r>
              <a:rPr lang="en-US" b="1" dirty="0" smtClean="0">
                <a:solidFill>
                  <a:srgbClr val="FF0000"/>
                </a:solidFill>
              </a:rPr>
              <a:t>Resources</a:t>
            </a:r>
            <a:r>
              <a:rPr lang="en-US" b="1" dirty="0" smtClean="0">
                <a:solidFill>
                  <a:srgbClr val="FF0000"/>
                </a:solidFill>
              </a:rPr>
              <a:t> </a:t>
            </a:r>
            <a:r>
              <a:rPr lang="en-US" b="1" dirty="0" smtClean="0">
                <a:solidFill>
                  <a:srgbClr val="FF0000"/>
                </a:solidFill>
              </a:rPr>
              <a:t>/ Academic </a:t>
            </a:r>
            <a:r>
              <a:rPr lang="en-US" b="1" dirty="0" smtClean="0">
                <a:solidFill>
                  <a:srgbClr val="FF0000"/>
                </a:solidFill>
              </a:rPr>
              <a:t>Resources / </a:t>
            </a:r>
            <a:r>
              <a:rPr lang="en-US" b="1" dirty="0" smtClean="0">
                <a:solidFill>
                  <a:srgbClr val="FF0000"/>
                </a:solidFill>
              </a:rPr>
              <a:t>College and Career Center / Career and College Promise</a:t>
            </a:r>
            <a:r>
              <a:rPr lang="en-US" dirty="0" smtClean="0"/>
              <a:t>.  OR</a:t>
            </a:r>
          </a:p>
          <a:p>
            <a:r>
              <a:rPr lang="en-US" sz="2200" b="1" dirty="0"/>
              <a:t>https://mphscollegeandcareercenter.weebly.com/</a:t>
            </a:r>
            <a:endParaRPr lang="en-US" sz="2200" b="1" dirty="0" smtClean="0"/>
          </a:p>
          <a:p>
            <a:endParaRPr lang="en-US" dirty="0"/>
          </a:p>
        </p:txBody>
      </p:sp>
      <p:pic>
        <p:nvPicPr>
          <p:cNvPr id="6" name="Picture 5"/>
          <p:cNvPicPr/>
          <p:nvPr/>
        </p:nvPicPr>
        <p:blipFill rotWithShape="1">
          <a:blip r:embed="rId2"/>
          <a:srcRect l="8732" t="10842" r="11978" b="9072"/>
          <a:stretch/>
        </p:blipFill>
        <p:spPr bwMode="auto">
          <a:xfrm>
            <a:off x="763316" y="3652967"/>
            <a:ext cx="4711700" cy="267716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69" t="9610" r="8712" b="10524"/>
          <a:stretch/>
        </p:blipFill>
        <p:spPr bwMode="auto">
          <a:xfrm>
            <a:off x="5770609" y="3661222"/>
            <a:ext cx="5427345" cy="2668905"/>
          </a:xfrm>
          <a:prstGeom prst="rect">
            <a:avLst/>
          </a:prstGeom>
          <a:ln>
            <a:noFill/>
          </a:ln>
          <a:extLst>
            <a:ext uri="{53640926-AAD7-44D8-BBD7-CCE9431645EC}">
              <a14:shadowObscured xmlns:a14="http://schemas.microsoft.com/office/drawing/2010/main"/>
            </a:ext>
          </a:extLst>
        </p:spPr>
      </p:pic>
      <p:sp>
        <p:nvSpPr>
          <p:cNvPr id="9" name="Oval 8"/>
          <p:cNvSpPr/>
          <p:nvPr/>
        </p:nvSpPr>
        <p:spPr>
          <a:xfrm>
            <a:off x="1686614" y="3779722"/>
            <a:ext cx="1288145" cy="40524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04844" y="5482039"/>
            <a:ext cx="1579437" cy="53250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28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944880"/>
          </a:xfrm>
        </p:spPr>
        <p:txBody>
          <a:bodyPr/>
          <a:lstStyle/>
          <a:p>
            <a:r>
              <a:rPr lang="en-US" b="1" dirty="0" smtClean="0">
                <a:solidFill>
                  <a:schemeClr val="tx1"/>
                </a:solidFill>
              </a:rPr>
              <a:t>Application Process using the Website</a:t>
            </a:r>
            <a:endParaRPr lang="en-US" b="1" dirty="0">
              <a:solidFill>
                <a:schemeClr val="tx1"/>
              </a:solidFill>
            </a:endParaRPr>
          </a:p>
        </p:txBody>
      </p:sp>
      <p:pic>
        <p:nvPicPr>
          <p:cNvPr id="3" name="Picture 2"/>
          <p:cNvPicPr>
            <a:picLocks noChangeAspect="1"/>
          </p:cNvPicPr>
          <p:nvPr/>
        </p:nvPicPr>
        <p:blipFill rotWithShape="1">
          <a:blip r:embed="rId2"/>
          <a:srcRect l="9814" t="11775" r="8341" b="4309"/>
          <a:stretch/>
        </p:blipFill>
        <p:spPr>
          <a:xfrm>
            <a:off x="677334" y="1291590"/>
            <a:ext cx="8765627" cy="5055476"/>
          </a:xfrm>
          <a:prstGeom prst="rect">
            <a:avLst/>
          </a:prstGeom>
        </p:spPr>
      </p:pic>
    </p:spTree>
    <p:extLst>
      <p:ext uri="{BB962C8B-B14F-4D97-AF65-F5344CB8AC3E}">
        <p14:creationId xmlns:p14="http://schemas.microsoft.com/office/powerpoint/2010/main" val="269564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04" y="312420"/>
            <a:ext cx="8596668" cy="1320800"/>
          </a:xfrm>
        </p:spPr>
        <p:txBody>
          <a:bodyPr/>
          <a:lstStyle/>
          <a:p>
            <a:r>
              <a:rPr lang="en-US" b="1" dirty="0" smtClean="0">
                <a:solidFill>
                  <a:schemeClr val="tx1"/>
                </a:solidFill>
              </a:rPr>
              <a:t>How do I earn my Associates Degree?</a:t>
            </a:r>
            <a:endParaRPr lang="en-US" b="1" dirty="0">
              <a:solidFill>
                <a:schemeClr val="tx1"/>
              </a:solidFill>
            </a:endParaRPr>
          </a:p>
        </p:txBody>
      </p:sp>
      <p:sp>
        <p:nvSpPr>
          <p:cNvPr id="3" name="Content Placeholder 2"/>
          <p:cNvSpPr>
            <a:spLocks noGrp="1"/>
          </p:cNvSpPr>
          <p:nvPr>
            <p:ph idx="1"/>
          </p:nvPr>
        </p:nvSpPr>
        <p:spPr>
          <a:xfrm>
            <a:off x="297180" y="1360170"/>
            <a:ext cx="9612630" cy="5360670"/>
          </a:xfrm>
        </p:spPr>
        <p:txBody>
          <a:bodyPr>
            <a:normAutofit/>
          </a:bodyPr>
          <a:lstStyle/>
          <a:p>
            <a:r>
              <a:rPr lang="en-US" sz="2400" dirty="0" smtClean="0"/>
              <a:t>An Associates Degree requires 60 college credit hours (15 credits for 4 semesters = approximately 5 classes per semester).</a:t>
            </a:r>
          </a:p>
          <a:p>
            <a:r>
              <a:rPr lang="en-US" sz="2400" dirty="0" smtClean="0"/>
              <a:t>This leaves little room for classes at MPHS during junior &amp; senior year.</a:t>
            </a:r>
          </a:p>
          <a:p>
            <a:r>
              <a:rPr lang="en-US" sz="2400" dirty="0" smtClean="0"/>
              <a:t>Students aiming to reach this goal should prepare themselves like an IB student:  Complete Math III, 3 sciences (Earth &amp; Environmental, Biology, and Chemistry or Physics) and level 2 or 3 foreign language by the end of sophomore year.</a:t>
            </a:r>
          </a:p>
          <a:p>
            <a:r>
              <a:rPr lang="en-US" sz="2400" dirty="0" smtClean="0"/>
              <a:t>There are a few classes at CPCC that will satisfy high school graduation requirements:  HIS 131 = American History I; </a:t>
            </a:r>
            <a:br>
              <a:rPr lang="en-US" sz="2400" dirty="0" smtClean="0"/>
            </a:br>
            <a:r>
              <a:rPr lang="en-US" sz="2400" dirty="0" smtClean="0"/>
              <a:t>HIS 132 = American History II; the 4</a:t>
            </a:r>
            <a:r>
              <a:rPr lang="en-US" sz="2400" baseline="30000" dirty="0" smtClean="0"/>
              <a:t>th</a:t>
            </a:r>
            <a:r>
              <a:rPr lang="en-US" sz="2400" dirty="0" smtClean="0"/>
              <a:t> HS Math can be satisfied at CPCC.  ENG 111 at CPCC does not equal HS English 3.</a:t>
            </a:r>
          </a:p>
          <a:p>
            <a:endParaRPr lang="en-US" dirty="0"/>
          </a:p>
        </p:txBody>
      </p:sp>
    </p:spTree>
    <p:extLst>
      <p:ext uri="{BB962C8B-B14F-4D97-AF65-F5344CB8AC3E}">
        <p14:creationId xmlns:p14="http://schemas.microsoft.com/office/powerpoint/2010/main" val="57974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Commonly asked questions/comments:</a:t>
            </a:r>
            <a:endParaRPr lang="en-US" b="1" dirty="0">
              <a:solidFill>
                <a:schemeClr val="tx1"/>
              </a:solidFill>
            </a:endParaRPr>
          </a:p>
        </p:txBody>
      </p:sp>
      <p:sp>
        <p:nvSpPr>
          <p:cNvPr id="3" name="Content Placeholder 2"/>
          <p:cNvSpPr>
            <a:spLocks noGrp="1"/>
          </p:cNvSpPr>
          <p:nvPr>
            <p:ph idx="1"/>
          </p:nvPr>
        </p:nvSpPr>
        <p:spPr>
          <a:xfrm>
            <a:off x="677334" y="1348741"/>
            <a:ext cx="8596668" cy="5212080"/>
          </a:xfrm>
        </p:spPr>
        <p:txBody>
          <a:bodyPr>
            <a:normAutofit/>
          </a:bodyPr>
          <a:lstStyle/>
          <a:p>
            <a:r>
              <a:rPr lang="en-US" b="1" dirty="0" smtClean="0"/>
              <a:t>I’m in the IB program so I cannot take classes at CPCC.</a:t>
            </a:r>
          </a:p>
          <a:p>
            <a:pPr lvl="1"/>
            <a:r>
              <a:rPr lang="en-US" b="1" dirty="0" smtClean="0">
                <a:solidFill>
                  <a:srgbClr val="FF0000"/>
                </a:solidFill>
              </a:rPr>
              <a:t>FALSE:  </a:t>
            </a:r>
            <a:r>
              <a:rPr lang="en-US" dirty="0" smtClean="0"/>
              <a:t>IB students have at least 1 elective class each year.  This course can be ANYTHING.  Students can take a CPCC course instead of an additional unneeded IB course to fill this spot in their schedule.</a:t>
            </a:r>
          </a:p>
          <a:p>
            <a:r>
              <a:rPr lang="en-US" b="1" dirty="0" smtClean="0"/>
              <a:t>I’m in the IB program so I cannot complete an Associates Degree.</a:t>
            </a:r>
          </a:p>
          <a:p>
            <a:pPr lvl="1"/>
            <a:r>
              <a:rPr lang="en-US" b="1" dirty="0" smtClean="0">
                <a:solidFill>
                  <a:srgbClr val="FF0000"/>
                </a:solidFill>
              </a:rPr>
              <a:t>TRUE:  </a:t>
            </a:r>
            <a:r>
              <a:rPr lang="en-US" dirty="0" smtClean="0"/>
              <a:t>IB requires a commitment of 7 courses at MPHS during the junior and senior year to complete the IB program and 8 courses at MPHS to complete a full high school schedule.  You cannot take 7-8 classes at MPHS and 5 classes at CPCC.  You cannot be a full-time student at both schools.</a:t>
            </a:r>
          </a:p>
          <a:p>
            <a:r>
              <a:rPr lang="en-US" b="1" dirty="0"/>
              <a:t>I can’t participate in clubs or sports if I take classes at CPCC.</a:t>
            </a:r>
          </a:p>
          <a:p>
            <a:pPr lvl="1"/>
            <a:r>
              <a:rPr lang="en-US" b="1" dirty="0">
                <a:solidFill>
                  <a:srgbClr val="FF0000"/>
                </a:solidFill>
              </a:rPr>
              <a:t>FALSE:</a:t>
            </a:r>
            <a:r>
              <a:rPr lang="en-US" b="1" dirty="0"/>
              <a:t>  </a:t>
            </a:r>
            <a:r>
              <a:rPr lang="en-US" dirty="0"/>
              <a:t>You are dual enrolled at both schools.  You can participate in all sports and clubs at your high school as well as extra-curricular activities at CPCC.  You are a student at both campuses.</a:t>
            </a:r>
          </a:p>
          <a:p>
            <a:r>
              <a:rPr lang="en-US" b="1" dirty="0" smtClean="0"/>
              <a:t>I do not have transportation to Central Campus, so I can’t take classes.</a:t>
            </a:r>
          </a:p>
          <a:p>
            <a:pPr lvl="1"/>
            <a:r>
              <a:rPr lang="en-US" b="1" dirty="0" smtClean="0">
                <a:solidFill>
                  <a:srgbClr val="FF0000"/>
                </a:solidFill>
              </a:rPr>
              <a:t>FALSE:  </a:t>
            </a:r>
            <a:r>
              <a:rPr lang="en-US" dirty="0" smtClean="0"/>
              <a:t>CPCC offers many online courses.  CPCC Central Campus is also on the bus and trolley route.</a:t>
            </a:r>
            <a:endParaRPr lang="en-US" dirty="0"/>
          </a:p>
        </p:txBody>
      </p:sp>
    </p:spTree>
    <p:extLst>
      <p:ext uri="{BB962C8B-B14F-4D97-AF65-F5344CB8AC3E}">
        <p14:creationId xmlns:p14="http://schemas.microsoft.com/office/powerpoint/2010/main" val="26049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9570"/>
            <a:ext cx="8596668" cy="1320800"/>
          </a:xfrm>
        </p:spPr>
        <p:txBody>
          <a:bodyPr/>
          <a:lstStyle/>
          <a:p>
            <a:r>
              <a:rPr lang="en-US" b="1" dirty="0">
                <a:solidFill>
                  <a:schemeClr val="tx1"/>
                </a:solidFill>
              </a:rPr>
              <a:t>Commonly asked questions/comments:</a:t>
            </a:r>
            <a:endParaRPr lang="en-US" dirty="0"/>
          </a:p>
        </p:txBody>
      </p:sp>
      <p:sp>
        <p:nvSpPr>
          <p:cNvPr id="3" name="Content Placeholder 2"/>
          <p:cNvSpPr>
            <a:spLocks noGrp="1"/>
          </p:cNvSpPr>
          <p:nvPr>
            <p:ph idx="1"/>
          </p:nvPr>
        </p:nvSpPr>
        <p:spPr>
          <a:xfrm>
            <a:off x="456617" y="1198311"/>
            <a:ext cx="9244432" cy="5429249"/>
          </a:xfrm>
        </p:spPr>
        <p:txBody>
          <a:bodyPr>
            <a:normAutofit lnSpcReduction="10000"/>
          </a:bodyPr>
          <a:lstStyle/>
          <a:p>
            <a:r>
              <a:rPr lang="en-US" b="1" dirty="0" smtClean="0"/>
              <a:t>I play sports, have a AP and Honors classes at MPHS, I’m in clubs, I work a job, and babysit.  This makes me ineligible to take classes at CPCC.</a:t>
            </a:r>
          </a:p>
          <a:p>
            <a:pPr lvl="1"/>
            <a:r>
              <a:rPr lang="en-US" dirty="0" smtClean="0"/>
              <a:t>Anyone who meets the academic criteria for the Career and College Promise program and apply within the deadlines can take classes at CPCC.  Students must be realistic with their time commitments for other academic work and outside school activities.  </a:t>
            </a:r>
            <a:r>
              <a:rPr lang="en-US" b="1" dirty="0" smtClean="0">
                <a:solidFill>
                  <a:srgbClr val="FF0000"/>
                </a:solidFill>
              </a:rPr>
              <a:t>WHAT IS YOUR PRIORITY? – Be realistic about your time before committing to college classes.</a:t>
            </a:r>
          </a:p>
          <a:p>
            <a:r>
              <a:rPr lang="en-US" b="1" dirty="0" smtClean="0"/>
              <a:t>I have 2</a:t>
            </a:r>
            <a:r>
              <a:rPr lang="en-US" b="1" baseline="30000" dirty="0" smtClean="0"/>
              <a:t>nd</a:t>
            </a:r>
            <a:r>
              <a:rPr lang="en-US" b="1" dirty="0" smtClean="0"/>
              <a:t> block “free”.  How do I find a CPCC class that fits this time slot?</a:t>
            </a:r>
          </a:p>
          <a:p>
            <a:pPr lvl="1"/>
            <a:r>
              <a:rPr lang="en-US" dirty="0" smtClean="0"/>
              <a:t>CPCC runs on a college schedule.  They do not recognize the 4X4 or A/B schedules at MPHS.  </a:t>
            </a:r>
            <a:r>
              <a:rPr lang="en-US" b="1" dirty="0" smtClean="0">
                <a:solidFill>
                  <a:srgbClr val="FF0000"/>
                </a:solidFill>
              </a:rPr>
              <a:t>You must find/take classes at CPCC that do not interfere with your MPHS schedule.  </a:t>
            </a:r>
            <a:r>
              <a:rPr lang="en-US" dirty="0" smtClean="0"/>
              <a:t>That may include classes after 2:30 or 1:45 if you have early dismissal.  That may include a night class, a Saturday morning class, or an online class. MPHS scheduling attempts to arrange classes at the beginning or the end of the day at MPHS to give you larger time blocks to take classes at CPCC.</a:t>
            </a:r>
          </a:p>
          <a:p>
            <a:r>
              <a:rPr lang="en-US" b="1" dirty="0" smtClean="0"/>
              <a:t>How will CPCC classes be viewed when I apply to colleges?</a:t>
            </a:r>
          </a:p>
          <a:p>
            <a:pPr lvl="1"/>
            <a:r>
              <a:rPr lang="en-US" b="1" dirty="0" smtClean="0">
                <a:solidFill>
                  <a:srgbClr val="FF0000"/>
                </a:solidFill>
              </a:rPr>
              <a:t>CPCC courses are ACTUAL college courses</a:t>
            </a:r>
            <a:r>
              <a:rPr lang="en-US" dirty="0" smtClean="0">
                <a:solidFill>
                  <a:srgbClr val="FF0000"/>
                </a:solidFill>
              </a:rPr>
              <a:t>.</a:t>
            </a:r>
            <a:r>
              <a:rPr lang="en-US" dirty="0" smtClean="0"/>
              <a:t>  Colleges are encountering students frequently as dual enrollment programs gain popularity across the country. Public universities in NC are required to view dual enrollment courses as similar and equal to IB or AP courses when reviewing your application for college admission.  Whether you are enrolled in AP, IB, or dual enrollment courses, you must still perform well to prove your academic readiness.</a:t>
            </a:r>
          </a:p>
          <a:p>
            <a:pPr lvl="1"/>
            <a:endParaRPr lang="en-US" dirty="0" smtClean="0"/>
          </a:p>
          <a:p>
            <a:endParaRPr lang="en-US" dirty="0"/>
          </a:p>
        </p:txBody>
      </p:sp>
    </p:spTree>
    <p:extLst>
      <p:ext uri="{BB962C8B-B14F-4D97-AF65-F5344CB8AC3E}">
        <p14:creationId xmlns:p14="http://schemas.microsoft.com/office/powerpoint/2010/main" val="233723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Commonly asked questions/comments:</a:t>
            </a:r>
            <a:endParaRPr lang="en-US" dirty="0"/>
          </a:p>
        </p:txBody>
      </p:sp>
      <p:sp>
        <p:nvSpPr>
          <p:cNvPr id="3" name="Content Placeholder 2"/>
          <p:cNvSpPr>
            <a:spLocks noGrp="1"/>
          </p:cNvSpPr>
          <p:nvPr>
            <p:ph idx="1"/>
          </p:nvPr>
        </p:nvSpPr>
        <p:spPr>
          <a:xfrm>
            <a:off x="472967" y="1345324"/>
            <a:ext cx="9070426" cy="5244662"/>
          </a:xfrm>
        </p:spPr>
        <p:txBody>
          <a:bodyPr>
            <a:normAutofit/>
          </a:bodyPr>
          <a:lstStyle/>
          <a:p>
            <a:r>
              <a:rPr lang="en-US" b="1" dirty="0" smtClean="0"/>
              <a:t>Do CPCC instructors know I am a high school student and provide me with extra assistance since I am still in high school?</a:t>
            </a:r>
          </a:p>
          <a:p>
            <a:pPr lvl="1"/>
            <a:r>
              <a:rPr lang="en-US" dirty="0" smtClean="0"/>
              <a:t>This is a college course. College instructors are not aware of who is a “high school student” and who is a “college student”.  They treat everyone the same.  MPHS/CMS is not in a position to step in to “help”.</a:t>
            </a:r>
          </a:p>
          <a:p>
            <a:pPr indent="-285750"/>
            <a:r>
              <a:rPr lang="en-US" b="1" dirty="0" smtClean="0"/>
              <a:t>What if I do poorly in my CPCC classes?</a:t>
            </a:r>
          </a:p>
          <a:p>
            <a:pPr lvl="1"/>
            <a:r>
              <a:rPr lang="en-US" dirty="0" smtClean="0"/>
              <a:t>You must maintain your GPA to remain in the program.  Doing poorly could remove you from the program. </a:t>
            </a:r>
          </a:p>
          <a:p>
            <a:pPr lvl="1"/>
            <a:r>
              <a:rPr lang="en-US" dirty="0" smtClean="0"/>
              <a:t>Classes at CPCC will appear on your CPCC transcript as well as your MPHS transcript and calculate into your CPCC and MPHS GPA’s.  Performing poorly in your college classes can certainly “hurt” your college applications.  Performing well can help your college application stand out as prepared, ready, and proven for the college classroom environment at a 4-year university.</a:t>
            </a:r>
          </a:p>
          <a:p>
            <a:r>
              <a:rPr lang="en-US" b="1" dirty="0" smtClean="0"/>
              <a:t>I have an IEP or 504 plan.  Does this make me ineligible to take classes?</a:t>
            </a:r>
            <a:endParaRPr lang="en-US" b="1" dirty="0"/>
          </a:p>
          <a:p>
            <a:pPr lvl="1"/>
            <a:r>
              <a:rPr lang="en-US" dirty="0" smtClean="0"/>
              <a:t>Your eligibility for the program is strictly based upon your GPA and college entrance exam scores.  If you do have an IEP or a 504 plan they will not follow you to college.  You must seek college services through the Office of Disabilities at CPCC.</a:t>
            </a:r>
            <a:endParaRPr lang="en-US" dirty="0"/>
          </a:p>
          <a:p>
            <a:pPr marL="457200" lvl="1" indent="0">
              <a:buNone/>
            </a:pPr>
            <a:endParaRPr lang="en-US" dirty="0"/>
          </a:p>
        </p:txBody>
      </p:sp>
    </p:spTree>
    <p:extLst>
      <p:ext uri="{BB962C8B-B14F-4D97-AF65-F5344CB8AC3E}">
        <p14:creationId xmlns:p14="http://schemas.microsoft.com/office/powerpoint/2010/main" val="365587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What if I have the GPA but not the college entrance exam scores?</a:t>
            </a:r>
            <a:endParaRPr lang="en-US" b="1" dirty="0">
              <a:solidFill>
                <a:schemeClr val="tx1"/>
              </a:solidFill>
            </a:endParaRPr>
          </a:p>
        </p:txBody>
      </p:sp>
      <p:sp>
        <p:nvSpPr>
          <p:cNvPr id="3" name="Content Placeholder 2"/>
          <p:cNvSpPr>
            <a:spLocks noGrp="1"/>
          </p:cNvSpPr>
          <p:nvPr>
            <p:ph idx="1"/>
          </p:nvPr>
        </p:nvSpPr>
        <p:spPr>
          <a:xfrm>
            <a:off x="227985" y="2098244"/>
            <a:ext cx="9495366" cy="3880773"/>
          </a:xfrm>
        </p:spPr>
        <p:txBody>
          <a:bodyPr>
            <a:normAutofit/>
          </a:bodyPr>
          <a:lstStyle/>
          <a:p>
            <a:r>
              <a:rPr lang="en-US" b="1" dirty="0" smtClean="0"/>
              <a:t>Some students have the needed GPA </a:t>
            </a:r>
            <a:r>
              <a:rPr lang="en-US" b="1" smtClean="0"/>
              <a:t>– </a:t>
            </a:r>
            <a:r>
              <a:rPr lang="en-US" b="1" smtClean="0"/>
              <a:t>unweighted 2.8</a:t>
            </a:r>
            <a:r>
              <a:rPr lang="en-US" b="1" smtClean="0"/>
              <a:t> </a:t>
            </a:r>
            <a:r>
              <a:rPr lang="en-US" b="1" dirty="0" smtClean="0"/>
              <a:t>- but </a:t>
            </a:r>
            <a:r>
              <a:rPr lang="en-US" b="1" dirty="0" smtClean="0"/>
              <a:t>do not </a:t>
            </a:r>
            <a:r>
              <a:rPr lang="en-US" b="1" dirty="0" smtClean="0"/>
              <a:t>have qualifying entrance exam scores.  </a:t>
            </a:r>
            <a:r>
              <a:rPr lang="en-US" b="1" dirty="0" smtClean="0"/>
              <a:t>Do I need both?</a:t>
            </a:r>
            <a:endParaRPr lang="en-US" b="1" dirty="0" smtClean="0"/>
          </a:p>
          <a:p>
            <a:pPr lvl="1"/>
            <a:r>
              <a:rPr lang="en-US" b="1" i="1" dirty="0" smtClean="0">
                <a:solidFill>
                  <a:srgbClr val="FF0000"/>
                </a:solidFill>
              </a:rPr>
              <a:t>Beginning in the Fall of 2019, you only need a qualifying GPA </a:t>
            </a:r>
            <a:r>
              <a:rPr lang="en-US" b="1" i="1" dirty="0" smtClean="0">
                <a:solidFill>
                  <a:srgbClr val="FF0000"/>
                </a:solidFill>
              </a:rPr>
              <a:t>OR college entrance exam scores.  You do NOT need both.  </a:t>
            </a:r>
            <a:r>
              <a:rPr lang="en-US" b="1" i="1" dirty="0" smtClean="0">
                <a:solidFill>
                  <a:schemeClr val="tx1"/>
                </a:solidFill>
              </a:rPr>
              <a:t>If you do not have the qualifying GPA or college entrance exam scores and need to take the CPCC placement test to qualify for the College Transfer pathway, y</a:t>
            </a:r>
            <a:r>
              <a:rPr lang="en-US" b="1" i="1" dirty="0" smtClean="0">
                <a:solidFill>
                  <a:schemeClr val="tx1"/>
                </a:solidFill>
              </a:rPr>
              <a:t>ou </a:t>
            </a:r>
            <a:r>
              <a:rPr lang="en-US" b="1" i="1" dirty="0" smtClean="0">
                <a:solidFill>
                  <a:schemeClr val="tx1"/>
                </a:solidFill>
              </a:rPr>
              <a:t>may take the CPCC placement exam.</a:t>
            </a:r>
            <a:r>
              <a:rPr lang="en-US" b="1" i="1" dirty="0" smtClean="0">
                <a:solidFill>
                  <a:srgbClr val="FF0000"/>
                </a:solidFill>
              </a:rPr>
              <a:t>  It is free.</a:t>
            </a:r>
            <a:r>
              <a:rPr lang="en-US" dirty="0" smtClean="0"/>
              <a:t>  It is given 2X per day Monday-Friday at each campus.  There is an English/Reading and Math component.</a:t>
            </a:r>
          </a:p>
          <a:p>
            <a:r>
              <a:rPr lang="en-US" sz="2400" b="1" dirty="0" smtClean="0"/>
              <a:t>What is a Provisional Student?     GPA 3.5+ no exam scores</a:t>
            </a:r>
          </a:p>
          <a:p>
            <a:pPr lvl="1"/>
            <a:r>
              <a:rPr lang="en-US" sz="1800" dirty="0" smtClean="0"/>
              <a:t>The provisional student option has been removed from the program as of Fall 2019 term.</a:t>
            </a:r>
            <a:endParaRPr lang="en-US" sz="1800" dirty="0" smtClean="0"/>
          </a:p>
        </p:txBody>
      </p:sp>
    </p:spTree>
    <p:extLst>
      <p:ext uri="{BB962C8B-B14F-4D97-AF65-F5344CB8AC3E}">
        <p14:creationId xmlns:p14="http://schemas.microsoft.com/office/powerpoint/2010/main" val="203721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Why participate in this program?</a:t>
            </a:r>
            <a:endParaRPr lang="en-US" b="1" dirty="0">
              <a:solidFill>
                <a:schemeClr val="tx1"/>
              </a:solidFill>
            </a:endParaRPr>
          </a:p>
        </p:txBody>
      </p:sp>
      <p:sp>
        <p:nvSpPr>
          <p:cNvPr id="3" name="Content Placeholder 2"/>
          <p:cNvSpPr>
            <a:spLocks noGrp="1"/>
          </p:cNvSpPr>
          <p:nvPr>
            <p:ph idx="1"/>
          </p:nvPr>
        </p:nvSpPr>
        <p:spPr>
          <a:xfrm>
            <a:off x="311727" y="1930399"/>
            <a:ext cx="9590809" cy="4688609"/>
          </a:xfrm>
        </p:spPr>
        <p:txBody>
          <a:bodyPr>
            <a:noAutofit/>
          </a:bodyPr>
          <a:lstStyle/>
          <a:p>
            <a:r>
              <a:rPr lang="en-US" sz="3000" b="1" dirty="0" smtClean="0"/>
              <a:t>Expand elective options: CCP offers courses that MPHS does not offer</a:t>
            </a:r>
            <a:r>
              <a:rPr lang="en-US" sz="2400" b="1" dirty="0" smtClean="0"/>
              <a:t/>
            </a:r>
            <a:br>
              <a:rPr lang="en-US" sz="2400" b="1" dirty="0" smtClean="0"/>
            </a:br>
            <a:r>
              <a:rPr lang="en-US" sz="2400" dirty="0" smtClean="0"/>
              <a:t>	  </a:t>
            </a:r>
            <a:r>
              <a:rPr lang="en-US" sz="2000" b="1" dirty="0" smtClean="0"/>
              <a:t>(Such as…Welding, Criminal Justice, Early Childhood Ed, Fire Protection)</a:t>
            </a:r>
          </a:p>
          <a:p>
            <a:r>
              <a:rPr lang="en-US" sz="3000" b="1" dirty="0" smtClean="0"/>
              <a:t>Continue program options that enhance your current MPHS experience</a:t>
            </a:r>
            <a:br>
              <a:rPr lang="en-US" sz="3000" b="1" dirty="0" smtClean="0"/>
            </a:br>
            <a:r>
              <a:rPr lang="en-US" sz="2400" dirty="0" smtClean="0"/>
              <a:t>	   (</a:t>
            </a:r>
            <a:r>
              <a:rPr lang="en-US" sz="2000" b="1" dirty="0" smtClean="0"/>
              <a:t>Such </a:t>
            </a:r>
            <a:r>
              <a:rPr lang="en-US" sz="2000" b="1" dirty="0"/>
              <a:t>as…Automotive</a:t>
            </a:r>
            <a:r>
              <a:rPr lang="en-US" sz="2000" b="1" dirty="0" smtClean="0"/>
              <a:t>, Engineering, Business/Marketing, Culinary Arts)</a:t>
            </a:r>
          </a:p>
          <a:p>
            <a:r>
              <a:rPr lang="en-US" sz="3000" b="1" dirty="0" smtClean="0"/>
              <a:t>Earn college credit beyond the AP/IB course offerings at MPHS</a:t>
            </a:r>
            <a:r>
              <a:rPr lang="en-US" sz="2400" b="1" dirty="0" smtClean="0"/>
              <a:t/>
            </a:r>
            <a:br>
              <a:rPr lang="en-US" sz="2400" b="1" dirty="0" smtClean="0"/>
            </a:br>
            <a:r>
              <a:rPr lang="en-US" sz="2400" dirty="0" smtClean="0"/>
              <a:t>		</a:t>
            </a:r>
            <a:r>
              <a:rPr lang="en-US" sz="2000" b="1" dirty="0"/>
              <a:t>(Such as…Art </a:t>
            </a:r>
            <a:r>
              <a:rPr lang="en-US" sz="2000" b="1" dirty="0" smtClean="0"/>
              <a:t>Appreciation, Public Speaking, Sociology, Astronomy)</a:t>
            </a:r>
            <a:endParaRPr lang="en-US" sz="2000" b="1" dirty="0"/>
          </a:p>
          <a:p>
            <a:pPr marL="0" indent="0">
              <a:buNone/>
            </a:pPr>
            <a:endParaRPr lang="en-US" sz="2400" dirty="0" smtClean="0"/>
          </a:p>
        </p:txBody>
      </p:sp>
    </p:spTree>
    <p:extLst>
      <p:ext uri="{BB962C8B-B14F-4D97-AF65-F5344CB8AC3E}">
        <p14:creationId xmlns:p14="http://schemas.microsoft.com/office/powerpoint/2010/main" val="76310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Other Benefits</a:t>
            </a:r>
            <a:endParaRPr lang="en-US" b="1" dirty="0">
              <a:solidFill>
                <a:schemeClr val="tx1"/>
              </a:solidFill>
            </a:endParaRPr>
          </a:p>
        </p:txBody>
      </p:sp>
      <p:sp>
        <p:nvSpPr>
          <p:cNvPr id="3" name="Content Placeholder 2"/>
          <p:cNvSpPr>
            <a:spLocks noGrp="1"/>
          </p:cNvSpPr>
          <p:nvPr>
            <p:ph idx="1"/>
          </p:nvPr>
        </p:nvSpPr>
        <p:spPr>
          <a:xfrm>
            <a:off x="677334" y="1531620"/>
            <a:ext cx="8596668" cy="4817225"/>
          </a:xfrm>
        </p:spPr>
        <p:txBody>
          <a:bodyPr>
            <a:normAutofit fontScale="92500" lnSpcReduction="20000"/>
          </a:bodyPr>
          <a:lstStyle/>
          <a:p>
            <a:r>
              <a:rPr lang="en-US" sz="3600" b="1" dirty="0" smtClean="0"/>
              <a:t>100% tuition and fees are waived during Fall and Spring terms</a:t>
            </a:r>
            <a:br>
              <a:rPr lang="en-US" sz="3600" b="1" dirty="0" smtClean="0"/>
            </a:br>
            <a:endParaRPr lang="en-US" sz="3600" b="1" dirty="0" smtClean="0"/>
          </a:p>
          <a:p>
            <a:r>
              <a:rPr lang="en-US" sz="3600" b="1" dirty="0" smtClean="0"/>
              <a:t>Textbooks are subsidized with a $50 electronic stipend for EACH class enrolled usable at the CPCC bookstore</a:t>
            </a:r>
            <a:br>
              <a:rPr lang="en-US" sz="3600" b="1" dirty="0" smtClean="0"/>
            </a:br>
            <a:endParaRPr lang="en-US" sz="3600" b="1" dirty="0" smtClean="0"/>
          </a:p>
          <a:p>
            <a:r>
              <a:rPr lang="en-US" sz="3600" b="1" dirty="0" smtClean="0"/>
              <a:t>Summer School is an option – </a:t>
            </a:r>
            <a:br>
              <a:rPr lang="en-US" sz="3600" b="1" dirty="0" smtClean="0"/>
            </a:br>
            <a:r>
              <a:rPr lang="en-US" sz="2400" b="1" dirty="0" smtClean="0"/>
              <a:t>But only tuition waived, NOT fees. </a:t>
            </a:r>
            <a:br>
              <a:rPr lang="en-US" sz="2400" b="1" dirty="0" smtClean="0"/>
            </a:br>
            <a:r>
              <a:rPr lang="en-US" sz="2400" b="1" dirty="0" smtClean="0"/>
              <a:t>             $75 online/$150 face-to-face</a:t>
            </a:r>
            <a:br>
              <a:rPr lang="en-US" sz="2400" b="1" dirty="0" smtClean="0"/>
            </a:br>
            <a:r>
              <a:rPr lang="en-US" sz="2400" b="1" dirty="0" smtClean="0"/>
              <a:t>Textbook subsidy not available during summer</a:t>
            </a:r>
          </a:p>
          <a:p>
            <a:endParaRPr lang="en-US" sz="3600" b="1" dirty="0" smtClean="0"/>
          </a:p>
          <a:p>
            <a:endParaRPr lang="en-US" sz="3600" b="1" dirty="0"/>
          </a:p>
        </p:txBody>
      </p:sp>
    </p:spTree>
    <p:extLst>
      <p:ext uri="{BB962C8B-B14F-4D97-AF65-F5344CB8AC3E}">
        <p14:creationId xmlns:p14="http://schemas.microsoft.com/office/powerpoint/2010/main" val="4046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Two Programs Available</a:t>
            </a:r>
            <a:endParaRPr lang="en-US" b="1" dirty="0">
              <a:solidFill>
                <a:schemeClr val="tx1"/>
              </a:solidFill>
            </a:endParaRPr>
          </a:p>
        </p:txBody>
      </p:sp>
      <p:sp>
        <p:nvSpPr>
          <p:cNvPr id="3" name="Content Placeholder 2"/>
          <p:cNvSpPr>
            <a:spLocks noGrp="1"/>
          </p:cNvSpPr>
          <p:nvPr>
            <p:ph idx="1"/>
          </p:nvPr>
        </p:nvSpPr>
        <p:spPr>
          <a:xfrm>
            <a:off x="677334" y="1797627"/>
            <a:ext cx="8596668" cy="4769428"/>
          </a:xfrm>
        </p:spPr>
        <p:txBody>
          <a:bodyPr>
            <a:normAutofit fontScale="92500" lnSpcReduction="10000"/>
          </a:bodyPr>
          <a:lstStyle/>
          <a:p>
            <a:r>
              <a:rPr lang="en-US" sz="3600" b="1" dirty="0" smtClean="0"/>
              <a:t>CTE Technical Pathway</a:t>
            </a:r>
          </a:p>
          <a:p>
            <a:pPr lvl="1"/>
            <a:r>
              <a:rPr lang="en-US" sz="2400" dirty="0" smtClean="0"/>
              <a:t>Each pathway when completed leads to a technical certification </a:t>
            </a:r>
            <a:r>
              <a:rPr lang="en-US" sz="2400" b="1" dirty="0" smtClean="0"/>
              <a:t>(over 50 pathways to choose from)</a:t>
            </a:r>
          </a:p>
          <a:p>
            <a:pPr lvl="1"/>
            <a:r>
              <a:rPr lang="en-US" sz="2400" b="1" dirty="0" smtClean="0"/>
              <a:t>MPHS Course weight is 4.0 (standard level)</a:t>
            </a:r>
            <a:endParaRPr lang="en-US" sz="2400" b="1" dirty="0"/>
          </a:p>
          <a:p>
            <a:pPr lvl="1"/>
            <a:endParaRPr lang="en-US" dirty="0" smtClean="0"/>
          </a:p>
          <a:p>
            <a:pPr lvl="1"/>
            <a:endParaRPr lang="en-US" dirty="0"/>
          </a:p>
          <a:p>
            <a:r>
              <a:rPr lang="en-US" sz="3600" b="1" dirty="0"/>
              <a:t>College Transfer Pathway</a:t>
            </a:r>
          </a:p>
          <a:p>
            <a:pPr lvl="1"/>
            <a:r>
              <a:rPr lang="en-US" sz="2400" dirty="0" smtClean="0"/>
              <a:t>These courses have been approved by the University of North Carolina system for college transfer credit if a C or higher is earned in the course.</a:t>
            </a:r>
          </a:p>
          <a:p>
            <a:pPr lvl="1"/>
            <a:r>
              <a:rPr lang="en-US" sz="2400" b="1" dirty="0" smtClean="0"/>
              <a:t>MPHS Course weight is 5.0 (AP/IB level)</a:t>
            </a:r>
          </a:p>
          <a:p>
            <a:pPr lvl="1"/>
            <a:endParaRPr lang="en-US" dirty="0"/>
          </a:p>
          <a:p>
            <a:pPr lvl="1"/>
            <a:endParaRPr lang="en-US" dirty="0" smtClean="0"/>
          </a:p>
        </p:txBody>
      </p:sp>
    </p:spTree>
    <p:extLst>
      <p:ext uri="{BB962C8B-B14F-4D97-AF65-F5344CB8AC3E}">
        <p14:creationId xmlns:p14="http://schemas.microsoft.com/office/powerpoint/2010/main" val="279532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609600"/>
            <a:ext cx="8941493" cy="1320800"/>
          </a:xfrm>
        </p:spPr>
        <p:txBody>
          <a:bodyPr/>
          <a:lstStyle/>
          <a:p>
            <a:r>
              <a:rPr lang="en-US" b="1" dirty="0" smtClean="0">
                <a:solidFill>
                  <a:schemeClr val="tx1"/>
                </a:solidFill>
              </a:rPr>
              <a:t>How do I qualify for the program?</a:t>
            </a:r>
            <a:endParaRPr lang="en-US" b="1" dirty="0">
              <a:solidFill>
                <a:schemeClr val="tx1"/>
              </a:solidFill>
            </a:endParaRPr>
          </a:p>
        </p:txBody>
      </p:sp>
      <p:sp>
        <p:nvSpPr>
          <p:cNvPr id="3" name="Content Placeholder 2"/>
          <p:cNvSpPr>
            <a:spLocks noGrp="1"/>
          </p:cNvSpPr>
          <p:nvPr>
            <p:ph idx="1"/>
          </p:nvPr>
        </p:nvSpPr>
        <p:spPr>
          <a:xfrm>
            <a:off x="145473" y="1808019"/>
            <a:ext cx="10006445" cy="4686300"/>
          </a:xfrm>
        </p:spPr>
        <p:txBody>
          <a:bodyPr>
            <a:normAutofit lnSpcReduction="10000"/>
          </a:bodyPr>
          <a:lstStyle/>
          <a:p>
            <a:r>
              <a:rPr lang="en-US" sz="2400" b="1" dirty="0" smtClean="0"/>
              <a:t>Must be a junior or senior</a:t>
            </a:r>
          </a:p>
          <a:p>
            <a:r>
              <a:rPr lang="en-US" sz="2400" b="1" dirty="0" smtClean="0"/>
              <a:t>Must be on-track for graduation</a:t>
            </a:r>
          </a:p>
          <a:p>
            <a:r>
              <a:rPr lang="en-US" sz="2400" b="1" dirty="0" smtClean="0"/>
              <a:t>CTE Technical Pathways require WEIGHTED GPA = </a:t>
            </a:r>
            <a:r>
              <a:rPr lang="en-US" sz="2400" b="1" dirty="0" smtClean="0"/>
              <a:t>2.6</a:t>
            </a:r>
          </a:p>
          <a:p>
            <a:pPr marL="0" indent="0">
              <a:buNone/>
            </a:pPr>
            <a:r>
              <a:rPr lang="en-US" sz="2400" b="1" u="sng" dirty="0" smtClean="0"/>
              <a:t>Beginning Fall 2019:</a:t>
            </a:r>
            <a:endParaRPr lang="en-US" sz="2400" b="1" u="sng" dirty="0" smtClean="0"/>
          </a:p>
          <a:p>
            <a:r>
              <a:rPr lang="en-US" sz="2400" b="1" dirty="0" smtClean="0"/>
              <a:t>College Transfer Pathway require </a:t>
            </a:r>
            <a:r>
              <a:rPr lang="en-US" sz="2400" b="1" dirty="0" smtClean="0">
                <a:solidFill>
                  <a:srgbClr val="FF0000"/>
                </a:solidFill>
              </a:rPr>
              <a:t>UNWEIGHTED</a:t>
            </a:r>
            <a:r>
              <a:rPr lang="en-US" sz="2400" b="1" dirty="0" smtClean="0"/>
              <a:t> </a:t>
            </a:r>
            <a:r>
              <a:rPr lang="en-US" sz="2400" b="1" dirty="0" smtClean="0"/>
              <a:t>GPA = </a:t>
            </a:r>
            <a:r>
              <a:rPr lang="en-US" sz="2400" b="1" dirty="0" smtClean="0"/>
              <a:t>2.8   </a:t>
            </a:r>
            <a:r>
              <a:rPr lang="en-US" sz="3600" b="1" dirty="0" smtClean="0">
                <a:solidFill>
                  <a:srgbClr val="FF0000"/>
                </a:solidFill>
              </a:rPr>
              <a:t>OR</a:t>
            </a:r>
            <a:r>
              <a:rPr lang="en-US" sz="2400" b="1" dirty="0" smtClean="0"/>
              <a:t>  </a:t>
            </a:r>
            <a:r>
              <a:rPr lang="en-US" sz="2400" b="1" dirty="0" smtClean="0"/>
              <a:t>College Entrance Exam Scores        </a:t>
            </a:r>
            <a:r>
              <a:rPr lang="en-US" b="1" dirty="0" smtClean="0"/>
              <a:t>(scores can be combined)</a:t>
            </a:r>
          </a:p>
          <a:p>
            <a:pPr marL="457200" lvl="1" indent="0">
              <a:buNone/>
            </a:pPr>
            <a:r>
              <a:rPr lang="en-US" dirty="0"/>
              <a:t>	</a:t>
            </a:r>
            <a:r>
              <a:rPr lang="en-US" sz="2000" b="1" dirty="0" smtClean="0">
                <a:solidFill>
                  <a:srgbClr val="FF0000"/>
                </a:solidFill>
              </a:rPr>
              <a:t>PSAT				</a:t>
            </a:r>
            <a:r>
              <a:rPr lang="en-US" sz="2000" b="1" dirty="0" smtClean="0">
                <a:solidFill>
                  <a:srgbClr val="FF0000"/>
                </a:solidFill>
              </a:rPr>
              <a:t>Pre-ACT or </a:t>
            </a:r>
            <a:r>
              <a:rPr lang="en-US" sz="2000" b="1" dirty="0" smtClean="0">
                <a:solidFill>
                  <a:srgbClr val="FF0000"/>
                </a:solidFill>
              </a:rPr>
              <a:t>	ACT			SAT</a:t>
            </a:r>
          </a:p>
          <a:p>
            <a:pPr marL="457200" lvl="1" indent="0">
              <a:buNone/>
            </a:pPr>
            <a:r>
              <a:rPr lang="en-US" sz="2000" dirty="0" smtClean="0"/>
              <a:t>English  26	or 460	</a:t>
            </a:r>
            <a:r>
              <a:rPr lang="en-US" sz="2000" dirty="0" smtClean="0"/>
              <a:t>            English   </a:t>
            </a:r>
            <a:r>
              <a:rPr lang="en-US" sz="2000" dirty="0" smtClean="0"/>
              <a:t>18		</a:t>
            </a:r>
            <a:r>
              <a:rPr lang="en-US" sz="2000" dirty="0" smtClean="0"/>
              <a:t>        </a:t>
            </a:r>
            <a:r>
              <a:rPr lang="en-US" sz="2000" dirty="0" smtClean="0"/>
              <a:t>English/Reading   480</a:t>
            </a:r>
          </a:p>
          <a:p>
            <a:pPr marL="457200" lvl="1" indent="0">
              <a:buNone/>
            </a:pPr>
            <a:r>
              <a:rPr lang="en-US" sz="2000" dirty="0" smtClean="0"/>
              <a:t>Reading 26	or 460	</a:t>
            </a:r>
            <a:r>
              <a:rPr lang="en-US" sz="2000" dirty="0" smtClean="0"/>
              <a:t>            Reading  </a:t>
            </a:r>
            <a:r>
              <a:rPr lang="en-US" sz="2000" dirty="0" smtClean="0"/>
              <a:t>22			</a:t>
            </a:r>
            <a:endParaRPr lang="en-US" sz="2000" dirty="0" smtClean="0"/>
          </a:p>
          <a:p>
            <a:pPr marL="457200" lvl="1" indent="0">
              <a:buNone/>
            </a:pPr>
            <a:r>
              <a:rPr lang="en-US" sz="2000" dirty="0" smtClean="0"/>
              <a:t>Math  24.5  or 510	            Math      22			   Math   530</a:t>
            </a:r>
          </a:p>
          <a:p>
            <a:endParaRPr lang="en-US" dirty="0"/>
          </a:p>
        </p:txBody>
      </p:sp>
    </p:spTree>
    <p:extLst>
      <p:ext uri="{BB962C8B-B14F-4D97-AF65-F5344CB8AC3E}">
        <p14:creationId xmlns:p14="http://schemas.microsoft.com/office/powerpoint/2010/main" val="128182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How many pathways can I select?</a:t>
            </a:r>
            <a:endParaRPr lang="en-US" b="1" dirty="0">
              <a:solidFill>
                <a:schemeClr val="tx1"/>
              </a:solidFill>
            </a:endParaRPr>
          </a:p>
        </p:txBody>
      </p:sp>
      <p:sp>
        <p:nvSpPr>
          <p:cNvPr id="3" name="Content Placeholder 2"/>
          <p:cNvSpPr>
            <a:spLocks noGrp="1"/>
          </p:cNvSpPr>
          <p:nvPr>
            <p:ph idx="1"/>
          </p:nvPr>
        </p:nvSpPr>
        <p:spPr>
          <a:xfrm>
            <a:off x="334433" y="2067071"/>
            <a:ext cx="9703185" cy="3880773"/>
          </a:xfrm>
        </p:spPr>
        <p:txBody>
          <a:bodyPr>
            <a:normAutofit/>
          </a:bodyPr>
          <a:lstStyle/>
          <a:p>
            <a:r>
              <a:rPr lang="en-US" sz="2400" b="1" dirty="0" smtClean="0"/>
              <a:t>You can choose up to 2 pathways each semester</a:t>
            </a:r>
            <a:br>
              <a:rPr lang="en-US" sz="2400" b="1" dirty="0" smtClean="0"/>
            </a:br>
            <a:r>
              <a:rPr lang="en-US" sz="2400" b="1" dirty="0" smtClean="0"/>
              <a:t>		2 CTE Technical pathways </a:t>
            </a:r>
            <a:r>
              <a:rPr lang="en-US" sz="2400" b="1" dirty="0" smtClean="0">
                <a:solidFill>
                  <a:srgbClr val="FF0000"/>
                </a:solidFill>
              </a:rPr>
              <a:t>OR</a:t>
            </a:r>
            <a:r>
              <a:rPr lang="en-US" sz="2400" b="1" dirty="0" smtClean="0"/>
              <a:t> </a:t>
            </a:r>
            <a:br>
              <a:rPr lang="en-US" sz="2400" b="1" dirty="0" smtClean="0"/>
            </a:br>
            <a:r>
              <a:rPr lang="en-US" sz="2400" b="1" dirty="0" smtClean="0"/>
              <a:t>		1 Transfer pathway &amp; 1 CTE Technical pathway</a:t>
            </a:r>
            <a:br>
              <a:rPr lang="en-US" sz="2400" b="1" dirty="0" smtClean="0"/>
            </a:br>
            <a:endParaRPr lang="en-US" sz="2400" b="1" dirty="0" smtClean="0"/>
          </a:p>
          <a:p>
            <a:r>
              <a:rPr lang="en-US" sz="2400" b="1" dirty="0" smtClean="0"/>
              <a:t>You can change your pathways EACH semester</a:t>
            </a:r>
            <a:r>
              <a:rPr lang="en-US" sz="2400" b="1" dirty="0"/>
              <a:t/>
            </a:r>
            <a:br>
              <a:rPr lang="en-US" sz="2400" b="1" dirty="0"/>
            </a:br>
            <a:r>
              <a:rPr lang="en-US" sz="2400" b="1" dirty="0" smtClean="0"/>
              <a:t>		Students apply to this program EVERY semester</a:t>
            </a:r>
            <a:br>
              <a:rPr lang="en-US" sz="2400" b="1" dirty="0" smtClean="0"/>
            </a:br>
            <a:r>
              <a:rPr lang="en-US" sz="2400" b="1" dirty="0" smtClean="0"/>
              <a:t>		  - Allowing them the opportunity to change their pathways</a:t>
            </a:r>
            <a:br>
              <a:rPr lang="en-US" sz="2400" b="1" dirty="0" smtClean="0"/>
            </a:br>
            <a:r>
              <a:rPr lang="en-US" sz="2400" b="1" dirty="0" smtClean="0"/>
              <a:t>		  - Their GPA at MPHS and CPCC is reviewed</a:t>
            </a:r>
          </a:p>
        </p:txBody>
      </p:sp>
    </p:spTree>
    <p:extLst>
      <p:ext uri="{BB962C8B-B14F-4D97-AF65-F5344CB8AC3E}">
        <p14:creationId xmlns:p14="http://schemas.microsoft.com/office/powerpoint/2010/main" val="364990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241397" cy="1320800"/>
          </a:xfrm>
        </p:spPr>
        <p:txBody>
          <a:bodyPr/>
          <a:lstStyle/>
          <a:p>
            <a:r>
              <a:rPr lang="en-US" b="1" dirty="0" smtClean="0">
                <a:solidFill>
                  <a:schemeClr val="tx1"/>
                </a:solidFill>
              </a:rPr>
              <a:t>CTE Technical Pathways  </a:t>
            </a:r>
            <a:r>
              <a:rPr lang="en-US" sz="1800" b="1" dirty="0" smtClean="0">
                <a:solidFill>
                  <a:schemeClr val="tx1"/>
                </a:solidFill>
              </a:rPr>
              <a:t>(#) indicates multiple programs</a:t>
            </a:r>
            <a:endParaRPr lang="en-US" sz="1800" b="1" dirty="0">
              <a:solidFill>
                <a:schemeClr val="tx1"/>
              </a:solidFill>
            </a:endParaRPr>
          </a:p>
        </p:txBody>
      </p:sp>
      <p:sp>
        <p:nvSpPr>
          <p:cNvPr id="3" name="Content Placeholder 2"/>
          <p:cNvSpPr>
            <a:spLocks noGrp="1"/>
          </p:cNvSpPr>
          <p:nvPr>
            <p:ph idx="1"/>
          </p:nvPr>
        </p:nvSpPr>
        <p:spPr>
          <a:xfrm>
            <a:off x="677334" y="1311564"/>
            <a:ext cx="4081702" cy="5642263"/>
          </a:xfrm>
        </p:spPr>
        <p:txBody>
          <a:bodyPr>
            <a:normAutofit/>
          </a:bodyPr>
          <a:lstStyle/>
          <a:p>
            <a:r>
              <a:rPr lang="en-US" sz="1600" dirty="0" smtClean="0"/>
              <a:t>Advertising and Graphic Design (3)</a:t>
            </a:r>
          </a:p>
          <a:p>
            <a:r>
              <a:rPr lang="en-US" sz="1600" dirty="0" smtClean="0"/>
              <a:t>Architectural Technology (4)</a:t>
            </a:r>
          </a:p>
          <a:p>
            <a:r>
              <a:rPr lang="en-US" sz="1600" dirty="0" smtClean="0"/>
              <a:t>Automotive Technology (3)</a:t>
            </a:r>
          </a:p>
          <a:p>
            <a:r>
              <a:rPr lang="en-US" sz="1600" dirty="0" smtClean="0"/>
              <a:t>Biomedical Equipment Technology</a:t>
            </a:r>
          </a:p>
          <a:p>
            <a:r>
              <a:rPr lang="en-US" sz="1600" dirty="0" smtClean="0"/>
              <a:t>Business Administration</a:t>
            </a:r>
          </a:p>
          <a:p>
            <a:r>
              <a:rPr lang="en-US" sz="1600" dirty="0" smtClean="0"/>
              <a:t>Civil Engineering (2)</a:t>
            </a:r>
          </a:p>
          <a:p>
            <a:r>
              <a:rPr lang="en-US" sz="1600" dirty="0" smtClean="0"/>
              <a:t>Computer Integrated Machining</a:t>
            </a:r>
          </a:p>
          <a:p>
            <a:r>
              <a:rPr lang="en-US" sz="1600" dirty="0" smtClean="0"/>
              <a:t>Construction Management (4)</a:t>
            </a:r>
          </a:p>
          <a:p>
            <a:r>
              <a:rPr lang="en-US" sz="1600" dirty="0" smtClean="0"/>
              <a:t>Cosmetology</a:t>
            </a:r>
          </a:p>
          <a:p>
            <a:r>
              <a:rPr lang="en-US" sz="1600" dirty="0" smtClean="0"/>
              <a:t>Criminal Justice</a:t>
            </a:r>
          </a:p>
          <a:p>
            <a:r>
              <a:rPr lang="en-US" sz="1600" dirty="0" smtClean="0"/>
              <a:t>Culinary Arts (5)</a:t>
            </a:r>
          </a:p>
          <a:p>
            <a:r>
              <a:rPr lang="en-US" sz="1600" dirty="0" smtClean="0"/>
              <a:t>Early Childhood Education (3)</a:t>
            </a:r>
          </a:p>
          <a:p>
            <a:r>
              <a:rPr lang="en-US" sz="1600" dirty="0" smtClean="0"/>
              <a:t>Electrical Engineering</a:t>
            </a:r>
          </a:p>
          <a:p>
            <a:r>
              <a:rPr lang="en-US" sz="1600" dirty="0" smtClean="0"/>
              <a:t>Fire Protection</a:t>
            </a:r>
          </a:p>
          <a:p>
            <a:endParaRPr lang="en-US" sz="1600" dirty="0"/>
          </a:p>
        </p:txBody>
      </p:sp>
      <p:sp>
        <p:nvSpPr>
          <p:cNvPr id="4" name="Content Placeholder 2"/>
          <p:cNvSpPr txBox="1">
            <a:spLocks/>
          </p:cNvSpPr>
          <p:nvPr/>
        </p:nvSpPr>
        <p:spPr>
          <a:xfrm>
            <a:off x="4975668" y="1215736"/>
            <a:ext cx="4081702" cy="564226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dirty="0" err="1" smtClean="0"/>
              <a:t>Geomatics</a:t>
            </a:r>
            <a:r>
              <a:rPr lang="en-US" sz="1600" dirty="0" smtClean="0"/>
              <a:t> (2)</a:t>
            </a:r>
          </a:p>
          <a:p>
            <a:r>
              <a:rPr lang="en-US" sz="1600" dirty="0" smtClean="0"/>
              <a:t>Graphic Arts and Imaging (2)</a:t>
            </a:r>
          </a:p>
          <a:p>
            <a:r>
              <a:rPr lang="en-US" sz="1600" dirty="0" smtClean="0"/>
              <a:t>Health Science (3)</a:t>
            </a:r>
          </a:p>
          <a:p>
            <a:r>
              <a:rPr lang="en-US" sz="1600" dirty="0" smtClean="0"/>
              <a:t>Horticulture (4)</a:t>
            </a:r>
          </a:p>
          <a:p>
            <a:r>
              <a:rPr lang="en-US" sz="1600" dirty="0" smtClean="0"/>
              <a:t>Human Services Technology (2)</a:t>
            </a:r>
          </a:p>
          <a:p>
            <a:r>
              <a:rPr lang="en-US" sz="1600" dirty="0" smtClean="0"/>
              <a:t>Information Technology</a:t>
            </a:r>
          </a:p>
          <a:p>
            <a:r>
              <a:rPr lang="en-US" sz="1600" dirty="0" smtClean="0"/>
              <a:t>Interior Design</a:t>
            </a:r>
          </a:p>
          <a:p>
            <a:r>
              <a:rPr lang="en-US" sz="1600" dirty="0" smtClean="0"/>
              <a:t>Interpreter Education</a:t>
            </a:r>
          </a:p>
          <a:p>
            <a:r>
              <a:rPr lang="en-US" sz="1600" dirty="0" smtClean="0"/>
              <a:t>Mechatronics Engineering</a:t>
            </a:r>
          </a:p>
          <a:p>
            <a:r>
              <a:rPr lang="en-US" sz="1600" dirty="0" smtClean="0"/>
              <a:t>Mechanical Engineering</a:t>
            </a:r>
          </a:p>
          <a:p>
            <a:r>
              <a:rPr lang="en-US" sz="1600" dirty="0" smtClean="0"/>
              <a:t>Non-Destruction Examination</a:t>
            </a:r>
          </a:p>
          <a:p>
            <a:r>
              <a:rPr lang="en-US" sz="1600" dirty="0" smtClean="0"/>
              <a:t>Nurses Aide (CNA)</a:t>
            </a:r>
          </a:p>
          <a:p>
            <a:r>
              <a:rPr lang="en-US" sz="1600" dirty="0" smtClean="0"/>
              <a:t>Simulation and Game Development (2)</a:t>
            </a:r>
          </a:p>
          <a:p>
            <a:r>
              <a:rPr lang="en-US" sz="1600" dirty="0" smtClean="0"/>
              <a:t>Sustainability Technology</a:t>
            </a:r>
          </a:p>
          <a:p>
            <a:r>
              <a:rPr lang="en-US" sz="1600" dirty="0" smtClean="0"/>
              <a:t>Welding Technology (2)</a:t>
            </a:r>
          </a:p>
          <a:p>
            <a:endParaRPr lang="en-US" dirty="0" smtClean="0"/>
          </a:p>
          <a:p>
            <a:endParaRPr lang="en-US" dirty="0"/>
          </a:p>
        </p:txBody>
      </p:sp>
    </p:spTree>
    <p:extLst>
      <p:ext uri="{BB962C8B-B14F-4D97-AF65-F5344CB8AC3E}">
        <p14:creationId xmlns:p14="http://schemas.microsoft.com/office/powerpoint/2010/main" val="76415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College Transfer Pathway</a:t>
            </a:r>
            <a:endParaRPr lang="en-US" b="1" dirty="0">
              <a:solidFill>
                <a:schemeClr val="tx1"/>
              </a:solidFill>
            </a:endParaRPr>
          </a:p>
        </p:txBody>
      </p:sp>
      <p:sp>
        <p:nvSpPr>
          <p:cNvPr id="3" name="Content Placeholder 2"/>
          <p:cNvSpPr>
            <a:spLocks noGrp="1"/>
          </p:cNvSpPr>
          <p:nvPr>
            <p:ph idx="1"/>
          </p:nvPr>
        </p:nvSpPr>
        <p:spPr>
          <a:xfrm>
            <a:off x="677333" y="1311563"/>
            <a:ext cx="8778394" cy="4164445"/>
          </a:xfrm>
        </p:spPr>
        <p:txBody>
          <a:bodyPr>
            <a:normAutofit/>
          </a:bodyPr>
          <a:lstStyle/>
          <a:p>
            <a:r>
              <a:rPr lang="en-US" sz="2400" b="1" dirty="0" smtClean="0"/>
              <a:t>Associates in Arts</a:t>
            </a:r>
          </a:p>
          <a:p>
            <a:r>
              <a:rPr lang="en-US" sz="2400" b="1" dirty="0" smtClean="0"/>
              <a:t>Associates in Science</a:t>
            </a:r>
          </a:p>
          <a:p>
            <a:r>
              <a:rPr lang="en-US" sz="2400" b="1" dirty="0" smtClean="0"/>
              <a:t>Associates in Engineering</a:t>
            </a:r>
          </a:p>
          <a:p>
            <a:r>
              <a:rPr lang="en-US" sz="2400" b="1" dirty="0" smtClean="0"/>
              <a:t>Associates in Visual Arts</a:t>
            </a:r>
          </a:p>
          <a:p>
            <a:endParaRPr lang="en-US" sz="2400" dirty="0"/>
          </a:p>
          <a:p>
            <a:r>
              <a:rPr lang="en-US" sz="2400" dirty="0" smtClean="0"/>
              <a:t>Can I earn an Associates Degree while in High School?  YES</a:t>
            </a:r>
          </a:p>
        </p:txBody>
      </p:sp>
    </p:spTree>
    <p:extLst>
      <p:ext uri="{BB962C8B-B14F-4D97-AF65-F5344CB8AC3E}">
        <p14:creationId xmlns:p14="http://schemas.microsoft.com/office/powerpoint/2010/main" val="2269888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045"/>
            <a:ext cx="8596668" cy="1320800"/>
          </a:xfrm>
        </p:spPr>
        <p:txBody>
          <a:bodyPr/>
          <a:lstStyle/>
          <a:p>
            <a:r>
              <a:rPr lang="en-US" b="1" dirty="0" smtClean="0">
                <a:solidFill>
                  <a:schemeClr val="tx1"/>
                </a:solidFill>
              </a:rPr>
              <a:t>How do I apply?</a:t>
            </a:r>
            <a:endParaRPr lang="en-US" b="1" dirty="0">
              <a:solidFill>
                <a:schemeClr val="tx1"/>
              </a:solidFill>
            </a:endParaRPr>
          </a:p>
        </p:txBody>
      </p:sp>
      <p:sp>
        <p:nvSpPr>
          <p:cNvPr id="3" name="Content Placeholder 2"/>
          <p:cNvSpPr>
            <a:spLocks noGrp="1"/>
          </p:cNvSpPr>
          <p:nvPr>
            <p:ph idx="1"/>
          </p:nvPr>
        </p:nvSpPr>
        <p:spPr>
          <a:xfrm>
            <a:off x="677334" y="1142999"/>
            <a:ext cx="8923866" cy="5569527"/>
          </a:xfrm>
        </p:spPr>
        <p:txBody>
          <a:bodyPr/>
          <a:lstStyle/>
          <a:p>
            <a:pPr marL="0" indent="0">
              <a:buNone/>
            </a:pPr>
            <a:r>
              <a:rPr lang="en-US" sz="2400" b="1" dirty="0" smtClean="0"/>
              <a:t>Career and College Promise Application Process:</a:t>
            </a:r>
          </a:p>
          <a:p>
            <a:pPr lvl="1"/>
            <a:r>
              <a:rPr lang="en-US" sz="2200" b="1" dirty="0" smtClean="0">
                <a:solidFill>
                  <a:srgbClr val="FF0000"/>
                </a:solidFill>
              </a:rPr>
              <a:t>1.  Apply to CPCC to get a CPCC ID#</a:t>
            </a:r>
            <a:br>
              <a:rPr lang="en-US" sz="2200" b="1" dirty="0" smtClean="0">
                <a:solidFill>
                  <a:srgbClr val="FF0000"/>
                </a:solidFill>
              </a:rPr>
            </a:br>
            <a:r>
              <a:rPr lang="en-US" dirty="0" smtClean="0"/>
              <a:t>	You officially become a CPCC student.  </a:t>
            </a:r>
            <a:r>
              <a:rPr lang="en-US" b="1" i="1" dirty="0" smtClean="0"/>
              <a:t>You only do this ONCE.  </a:t>
            </a:r>
            <a:r>
              <a:rPr lang="en-US" dirty="0" smtClean="0"/>
              <a:t>This CPCC ID# is assigned to you for life and you never apply for another one!</a:t>
            </a:r>
          </a:p>
          <a:p>
            <a:pPr lvl="1"/>
            <a:r>
              <a:rPr lang="en-US" sz="2200" b="1" dirty="0">
                <a:solidFill>
                  <a:srgbClr val="FF0000"/>
                </a:solidFill>
              </a:rPr>
              <a:t>2.  Setup </a:t>
            </a:r>
            <a:r>
              <a:rPr lang="en-US" sz="2200" b="1" dirty="0" smtClean="0">
                <a:solidFill>
                  <a:srgbClr val="FF0000"/>
                </a:solidFill>
              </a:rPr>
              <a:t>your </a:t>
            </a:r>
            <a:r>
              <a:rPr lang="en-US" sz="2200" b="1" dirty="0">
                <a:solidFill>
                  <a:srgbClr val="FF0000"/>
                </a:solidFill>
              </a:rPr>
              <a:t>CPCC Login &amp;</a:t>
            </a:r>
            <a:r>
              <a:rPr lang="en-US" sz="2200" b="1" dirty="0" smtClean="0">
                <a:solidFill>
                  <a:srgbClr val="FF0000"/>
                </a:solidFill>
              </a:rPr>
              <a:t> </a:t>
            </a:r>
            <a:r>
              <a:rPr lang="en-US" sz="2200" b="1" dirty="0">
                <a:solidFill>
                  <a:srgbClr val="FF0000"/>
                </a:solidFill>
              </a:rPr>
              <a:t>Password for CPCC’s </a:t>
            </a:r>
            <a:r>
              <a:rPr lang="en-US" sz="2200" b="1" dirty="0" err="1">
                <a:solidFill>
                  <a:srgbClr val="FF0000"/>
                </a:solidFill>
              </a:rPr>
              <a:t>MyCollege</a:t>
            </a:r>
            <a:r>
              <a:rPr lang="en-US" sz="2200" b="1" dirty="0">
                <a:solidFill>
                  <a:srgbClr val="FF0000"/>
                </a:solidFill>
              </a:rPr>
              <a:t/>
            </a:r>
            <a:br>
              <a:rPr lang="en-US" sz="2200" b="1" dirty="0">
                <a:solidFill>
                  <a:srgbClr val="FF0000"/>
                </a:solidFill>
              </a:rPr>
            </a:br>
            <a:r>
              <a:rPr lang="en-US" dirty="0" smtClean="0"/>
              <a:t>	This is the CPCC version of PowerSchool.  Grades, transcripts, registration, tuition payments, financial aid are handled through </a:t>
            </a:r>
            <a:r>
              <a:rPr lang="en-US" dirty="0" err="1" smtClean="0"/>
              <a:t>MyCollege</a:t>
            </a:r>
            <a:r>
              <a:rPr lang="en-US" dirty="0" smtClean="0"/>
              <a:t>.</a:t>
            </a:r>
          </a:p>
          <a:p>
            <a:pPr lvl="1"/>
            <a:r>
              <a:rPr lang="en-US" sz="2200" b="1" dirty="0">
                <a:solidFill>
                  <a:srgbClr val="FF0000"/>
                </a:solidFill>
              </a:rPr>
              <a:t>3.  Apply to Career and College Promise to MPHS</a:t>
            </a:r>
            <a:br>
              <a:rPr lang="en-US" sz="2200" b="1" dirty="0">
                <a:solidFill>
                  <a:srgbClr val="FF0000"/>
                </a:solidFill>
              </a:rPr>
            </a:br>
            <a:r>
              <a:rPr lang="en-US" dirty="0" smtClean="0"/>
              <a:t>	This application creates the communication between MPHS and CPCC that places</a:t>
            </a:r>
            <a:br>
              <a:rPr lang="en-US" dirty="0" smtClean="0"/>
            </a:br>
            <a:r>
              <a:rPr lang="en-US" dirty="0" smtClean="0"/>
              <a:t>you in the Career and College Promise program.  Without this step you cannot register for courses at CPCC.</a:t>
            </a:r>
          </a:p>
          <a:p>
            <a:pPr lvl="1"/>
            <a:r>
              <a:rPr lang="en-US" sz="2200" b="1" dirty="0">
                <a:solidFill>
                  <a:srgbClr val="FF0000"/>
                </a:solidFill>
              </a:rPr>
              <a:t>4.  Return the signed Student/Parent contract to MPHS.  </a:t>
            </a:r>
            <a:br>
              <a:rPr lang="en-US" sz="2200" b="1" dirty="0">
                <a:solidFill>
                  <a:srgbClr val="FF0000"/>
                </a:solidFill>
              </a:rPr>
            </a:br>
            <a:r>
              <a:rPr lang="en-US" sz="2200" b="1" dirty="0" smtClean="0">
                <a:solidFill>
                  <a:srgbClr val="FF0000"/>
                </a:solidFill>
              </a:rPr>
              <a:t>  </a:t>
            </a:r>
            <a:r>
              <a:rPr lang="en-US" dirty="0" smtClean="0"/>
              <a:t>You cannot take classes at CPCC unless you have parent permission because you are not a high school graduate.</a:t>
            </a:r>
            <a:endParaRPr lang="en-US" dirty="0"/>
          </a:p>
          <a:p>
            <a:pPr lvl="1"/>
            <a:r>
              <a:rPr lang="en-US" sz="2200" b="1" dirty="0">
                <a:solidFill>
                  <a:schemeClr val="tx1"/>
                </a:solidFill>
              </a:rPr>
              <a:t>https://mphscollegeandcareercenter.weebly.com/</a:t>
            </a:r>
          </a:p>
          <a:p>
            <a:pPr lvl="1"/>
            <a:endParaRPr lang="en-US" dirty="0" smtClean="0"/>
          </a:p>
          <a:p>
            <a:pPr lvl="1"/>
            <a:endParaRPr lang="en-US" dirty="0" smtClean="0"/>
          </a:p>
        </p:txBody>
      </p:sp>
    </p:spTree>
    <p:extLst>
      <p:ext uri="{BB962C8B-B14F-4D97-AF65-F5344CB8AC3E}">
        <p14:creationId xmlns:p14="http://schemas.microsoft.com/office/powerpoint/2010/main" val="41001008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478</TotalTime>
  <Words>1404</Words>
  <Application>Microsoft Office PowerPoint</Application>
  <PresentationFormat>Widescreen</PresentationFormat>
  <Paragraphs>114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Career and College Promise</vt:lpstr>
      <vt:lpstr>Why participate in this program?</vt:lpstr>
      <vt:lpstr>Other Benefits</vt:lpstr>
      <vt:lpstr>Two Programs Available</vt:lpstr>
      <vt:lpstr>How do I qualify for the program?</vt:lpstr>
      <vt:lpstr>How many pathways can I select?</vt:lpstr>
      <vt:lpstr>CTE Technical Pathways  (#) indicates multiple programs</vt:lpstr>
      <vt:lpstr>College Transfer Pathway</vt:lpstr>
      <vt:lpstr>How do I apply?</vt:lpstr>
      <vt:lpstr>How do I get the application?</vt:lpstr>
      <vt:lpstr>Application Process using the Website</vt:lpstr>
      <vt:lpstr>How do I earn my Associates Degree?</vt:lpstr>
      <vt:lpstr>Commonly asked questions/comments:</vt:lpstr>
      <vt:lpstr>Commonly asked questions/comments:</vt:lpstr>
      <vt:lpstr>Commonly asked questions/comments:</vt:lpstr>
      <vt:lpstr>What if I have the GPA but not the college entrance exam scores?</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College Promise</dc:title>
  <dc:creator>Pugsley, Joanne M.</dc:creator>
  <cp:lastModifiedBy>Pugsley, Joanne M.</cp:lastModifiedBy>
  <cp:revision>47</cp:revision>
  <cp:lastPrinted>2018-09-26T11:42:19Z</cp:lastPrinted>
  <dcterms:created xsi:type="dcterms:W3CDTF">2018-01-19T17:59:39Z</dcterms:created>
  <dcterms:modified xsi:type="dcterms:W3CDTF">2019-02-15T19:38:49Z</dcterms:modified>
</cp:coreProperties>
</file>